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59" r:id="rId6"/>
    <p:sldId id="268" r:id="rId7"/>
    <p:sldId id="263" r:id="rId8"/>
    <p:sldId id="266" r:id="rId9"/>
    <p:sldId id="260" r:id="rId10"/>
    <p:sldId id="267" r:id="rId11"/>
    <p:sldId id="265" r:id="rId12"/>
    <p:sldId id="264" r:id="rId13"/>
    <p:sldId id="269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737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7DBFE3B-B4BD-493C-AF23-35BDDD32E826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98877-D672-459F-92EF-681827FED9F2}" type="slidenum">
              <a:rPr lang="sk-SK"/>
              <a:pPr/>
              <a:t>1</a:t>
            </a:fld>
            <a:endParaRPr lang="sk-SK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Mgr. Zuzana Šlepecká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Kliknite sem a upravte štýl predlohy nadpisov.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Kliknite sem a upravte štýl predlohy podnadpisov.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D3B9D8-BEE7-4F2B-9EDA-C90DDFA238B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67E43-DF40-4A75-888F-C94DBC01FB8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41D48-FAA2-4D89-9A4F-3D94D972909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4C2C4-025D-4DD1-ABFC-232471F810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6251A-28E5-41F4-A61A-8C25FD671A6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742F0-1AEF-453C-8722-732B1D458CA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5E717-93C3-4BCE-908E-31710587B20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98723-5C5F-4082-A289-E319E96382A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A2ACC-9654-4229-8404-A6E6DC4EF4B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62D29-D28B-4ADB-8497-502085B09E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19233-A3FF-4C80-ABAF-57D8DF31332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Kliknite sem a upravte štýl predlohy nadpisov.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Kliknite sem a upravte štýly predlohy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Tretia úroveň</a:t>
            </a:r>
          </a:p>
          <a:p>
            <a:pPr lvl="3"/>
            <a:r>
              <a:rPr lang="cs-CZ" smtClean="0"/>
              <a:t>Štvrtá úroveň</a:t>
            </a:r>
          </a:p>
          <a:p>
            <a:pPr lvl="4"/>
            <a:r>
              <a:rPr lang="cs-CZ" smtClean="0"/>
              <a:t>Piata úroveň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9D8E449-000E-495D-A3B7-59BB0C6D84A2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zz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500438"/>
            <a:ext cx="3810000" cy="2952750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828800"/>
          </a:xfrm>
        </p:spPr>
        <p:txBody>
          <a:bodyPr/>
          <a:lstStyle/>
          <a:p>
            <a:r>
              <a:rPr lang="sk-SK" sz="5400">
                <a:latin typeface="Comic Sans MS" pitchFamily="66" charset="0"/>
              </a:rPr>
              <a:t>Prírodoveda – 4.ročník</a:t>
            </a:r>
            <a:endParaRPr lang="cs-CZ" sz="5400">
              <a:latin typeface="Comic Sans MS" pitchFamily="66" charset="0"/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1844675"/>
            <a:ext cx="6400800" cy="1008063"/>
          </a:xfrm>
        </p:spPr>
        <p:txBody>
          <a:bodyPr/>
          <a:lstStyle/>
          <a:p>
            <a:r>
              <a:rPr lang="sk-SK" sz="3600">
                <a:solidFill>
                  <a:schemeClr val="folHlink"/>
                </a:solidFill>
                <a:latin typeface="Comic Sans MS" pitchFamily="66" charset="0"/>
              </a:rPr>
              <a:t>Technika a my</a:t>
            </a:r>
            <a:endParaRPr lang="cs-CZ" sz="360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835150" y="2565400"/>
            <a:ext cx="5808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Ako nám pomáhajú stroje?</a:t>
            </a:r>
            <a:endParaRPr lang="cs-CZ" sz="3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364163" y="573405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9" grpId="0" build="p"/>
      <p:bldP spid="2060" grpId="0"/>
      <p:bldP spid="20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Príklady využitia kladky:</a:t>
            </a:r>
            <a:endParaRPr lang="cs-CZ"/>
          </a:p>
        </p:txBody>
      </p:sp>
      <p:pic>
        <p:nvPicPr>
          <p:cNvPr id="6759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2913" y="1628775"/>
            <a:ext cx="42322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600" name="Picture 16" descr="P041c40b4_vy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73238"/>
            <a:ext cx="3810000" cy="2857500"/>
          </a:xfrm>
          <a:prstGeom prst="rect">
            <a:avLst/>
          </a:prstGeom>
          <a:noFill/>
        </p:spPr>
      </p:pic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6492875"/>
            <a:ext cx="3540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900"/>
              <a:t>http://spravy.pravda.sk/vytahy-zranuju-ludi-dost-casto-dm9-/</a:t>
            </a:r>
          </a:p>
          <a:p>
            <a:r>
              <a:rPr lang="sk-SK" sz="900"/>
              <a:t>sk_domace.asp?c=A070709_193834_sk_domace_p04</a:t>
            </a:r>
          </a:p>
        </p:txBody>
      </p:sp>
      <p:sp>
        <p:nvSpPr>
          <p:cNvPr id="67602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88125" y="260350"/>
            <a:ext cx="2376488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/>
              <a:t>Jednoduché stroje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16688" cy="1268413"/>
          </a:xfrm>
        </p:spPr>
        <p:txBody>
          <a:bodyPr/>
          <a:lstStyle/>
          <a:p>
            <a:r>
              <a:rPr lang="sk-SK"/>
              <a:t>Naklonená rovina</a:t>
            </a:r>
            <a:endParaRPr lang="cs-CZ"/>
          </a:p>
        </p:txBody>
      </p:sp>
      <p:pic>
        <p:nvPicPr>
          <p:cNvPr id="63493" name="Picture 5" descr="Naklonená rovin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852738"/>
            <a:ext cx="3744912" cy="3744912"/>
          </a:xfrm>
          <a:prstGeom prst="rect">
            <a:avLst/>
          </a:prstGeom>
          <a:noFill/>
        </p:spPr>
      </p:pic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341438"/>
            <a:ext cx="20002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844675"/>
            <a:ext cx="47879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5410200" cy="744538"/>
          </a:xfrm>
        </p:spPr>
        <p:txBody>
          <a:bodyPr/>
          <a:lstStyle/>
          <a:p>
            <a:r>
              <a:rPr lang="sk-SK" sz="3600"/>
              <a:t>Napíš si poznámky:</a:t>
            </a:r>
            <a:endParaRPr lang="cs-CZ" sz="360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29600" cy="4114800"/>
          </a:xfrm>
        </p:spPr>
        <p:txBody>
          <a:bodyPr/>
          <a:lstStyle/>
          <a:p>
            <a:r>
              <a:rPr lang="sk-SK">
                <a:latin typeface="Comic Sans MS" pitchFamily="66" charset="0"/>
              </a:rPr>
              <a:t>Páka , kladka a naklonaná rovina sú jednoduché stroje.</a:t>
            </a:r>
          </a:p>
          <a:p>
            <a:r>
              <a:rPr lang="sk-SK">
                <a:latin typeface="Comic Sans MS" pitchFamily="66" charset="0"/>
              </a:rPr>
              <a:t>Menia veľkosť alebo smer sily.</a:t>
            </a:r>
          </a:p>
          <a:p>
            <a:r>
              <a:rPr lang="sk-SK">
                <a:latin typeface="Comic Sans MS" pitchFamily="66" charset="0"/>
              </a:rPr>
              <a:t>Jednoduché aj zložité stroje patria medzi technické prostriedky, čiže techniku.</a:t>
            </a:r>
            <a:endParaRPr lang="cs-CZ">
              <a:latin typeface="Comic Sans MS" pitchFamily="66" charset="0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2195513" y="1341438"/>
            <a:ext cx="4659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4000"/>
              <a:t>Jednoduché stroje</a:t>
            </a:r>
            <a:endParaRPr lang="cs-CZ" sz="4000"/>
          </a:p>
        </p:txBody>
      </p:sp>
      <p:pic>
        <p:nvPicPr>
          <p:cNvPr id="5838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188913"/>
            <a:ext cx="183515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83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4365625"/>
            <a:ext cx="12573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uiExpand="1" build="p"/>
      <p:bldP spid="583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1989138"/>
            <a:ext cx="7772400" cy="2116137"/>
          </a:xfrm>
        </p:spPr>
        <p:txBody>
          <a:bodyPr/>
          <a:lstStyle/>
          <a:p>
            <a:r>
              <a:rPr lang="sk-SK" sz="6600"/>
              <a:t>Ďakujem za pozornosť.</a:t>
            </a:r>
            <a:endParaRPr lang="cs-CZ" sz="660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5949950"/>
            <a:ext cx="5648325" cy="550863"/>
          </a:xfrm>
        </p:spPr>
        <p:txBody>
          <a:bodyPr/>
          <a:lstStyle/>
          <a:p>
            <a:r>
              <a:rPr lang="sk-SK" sz="1600"/>
              <a:t>Zdroj obrázkov: www.gify.nou.cz</a:t>
            </a:r>
          </a:p>
        </p:txBody>
      </p:sp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365625"/>
            <a:ext cx="19065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zz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789363"/>
            <a:ext cx="2638425" cy="2838450"/>
          </a:xfrm>
          <a:prstGeom prst="rect">
            <a:avLst/>
          </a:prstGeom>
          <a:noFill/>
        </p:spPr>
      </p:pic>
      <p:pic>
        <p:nvPicPr>
          <p:cNvPr id="39942" name="Picture 6" descr="zz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0" y="0"/>
            <a:ext cx="3238500" cy="3810000"/>
          </a:xfrm>
          <a:prstGeom prst="rect">
            <a:avLst/>
          </a:prstGeom>
          <a:noFill/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79388" y="2349500"/>
            <a:ext cx="6130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hlinkClick r:id="" action="ppaction://hlinkshowjump?jump=nextslide"/>
              </a:rPr>
              <a:t>1. Ako nám pomáhajú stroje?</a:t>
            </a:r>
            <a:endParaRPr lang="cs-CZ" sz="3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84213" y="692150"/>
            <a:ext cx="4144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4000">
                <a:solidFill>
                  <a:schemeClr val="folHlink"/>
                </a:solidFill>
              </a:rPr>
              <a:t>Vyberte si tému:</a:t>
            </a:r>
            <a:endParaRPr lang="cs-CZ" sz="4000">
              <a:solidFill>
                <a:schemeClr val="folHlink"/>
              </a:solidFill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851275" y="4603750"/>
            <a:ext cx="4741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2. Jednoduché stroje</a:t>
            </a:r>
            <a:endParaRPr lang="cs-CZ" sz="3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  <p:bldP spid="39944" grpId="0"/>
      <p:bldP spid="399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29600" cy="744538"/>
          </a:xfrm>
        </p:spPr>
        <p:txBody>
          <a:bodyPr/>
          <a:lstStyle/>
          <a:p>
            <a:r>
              <a:rPr lang="sk-SK" sz="4000">
                <a:latin typeface="Comic Sans MS" pitchFamily="66" charset="0"/>
              </a:rPr>
              <a:t>Práca ľudí v minulosti</a:t>
            </a:r>
            <a:endParaRPr lang="cs-CZ" sz="4000">
              <a:latin typeface="Comic Sans MS" pitchFamily="66" charset="0"/>
            </a:endParaRPr>
          </a:p>
        </p:txBody>
      </p:sp>
      <p:pic>
        <p:nvPicPr>
          <p:cNvPr id="42000" name="Picture 16" descr="kros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3470275" cy="5184775"/>
          </a:xfrm>
          <a:prstGeom prst="rect">
            <a:avLst/>
          </a:prstGeom>
          <a:noFill/>
        </p:spPr>
      </p:pic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4572000" y="5300663"/>
            <a:ext cx="3311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/>
              <a:t>Krosná na tkanie tkanín</a:t>
            </a:r>
            <a:endParaRPr lang="cs-CZ"/>
          </a:p>
        </p:txBody>
      </p:sp>
      <p:pic>
        <p:nvPicPr>
          <p:cNvPr id="42016" name="Picture 32" descr="hanova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196975"/>
            <a:ext cx="4724400" cy="3467100"/>
          </a:xfrm>
          <a:prstGeom prst="rect">
            <a:avLst/>
          </a:prstGeom>
          <a:noFill/>
        </p:spPr>
      </p:pic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5651500" y="4797425"/>
            <a:ext cx="3041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1000"/>
              <a:t>http://obchodyvk.szm.com/kobercehanova.html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84175"/>
          </a:xfrm>
        </p:spPr>
        <p:txBody>
          <a:bodyPr/>
          <a:lstStyle/>
          <a:p>
            <a:r>
              <a:rPr lang="sk-SK" sz="3200">
                <a:latin typeface="Comic Sans MS" pitchFamily="66" charset="0"/>
              </a:rPr>
              <a:t>Kováčska dielňa:</a:t>
            </a:r>
            <a:endParaRPr lang="cs-CZ" sz="3200">
              <a:latin typeface="Comic Sans MS" pitchFamily="66" charset="0"/>
            </a:endParaRPr>
          </a:p>
        </p:txBody>
      </p:sp>
      <p:pic>
        <p:nvPicPr>
          <p:cNvPr id="54277" name="Picture 5" descr="P1010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908050"/>
            <a:ext cx="5256213" cy="4238625"/>
          </a:xfrm>
          <a:prstGeom prst="rect">
            <a:avLst/>
          </a:prstGeom>
          <a:noFill/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23850" y="5229225"/>
            <a:ext cx="85693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Inventár kováčskej dielne: </a:t>
            </a:r>
          </a:p>
          <a:p>
            <a:r>
              <a:rPr lang="cs-CZ" sz="1800"/>
              <a:t>ohnisko s kováčskym mechom (dúchadlom), kovadlina, rôzne typy kladív, klieští a vybíjakov tvorili  základnú výbavu dielne. Pod prístreškom sa podkúvali kone, v dielni sa vyrábali podkovy a rôzne poľnohospodárske náradie (pluhy, brány, motyky a pod.). 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7956550" y="2276475"/>
            <a:ext cx="1062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/>
              <a:t>ohnisko</a:t>
            </a:r>
            <a:endParaRPr lang="cs-CZ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H="1">
            <a:off x="6300788" y="2565400"/>
            <a:ext cx="1727200" cy="5762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0" y="2133600"/>
            <a:ext cx="2017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/>
              <a:t>kováčsky mech </a:t>
            </a:r>
          </a:p>
          <a:p>
            <a:r>
              <a:rPr lang="sk-SK"/>
              <a:t>- dúchadlo</a:t>
            </a:r>
            <a:endParaRPr lang="cs-CZ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1547813" y="2565400"/>
            <a:ext cx="2016125" cy="10080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79388" y="4221163"/>
            <a:ext cx="1262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/>
              <a:t>kovadlina</a:t>
            </a:r>
            <a:endParaRPr lang="cs-CZ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1403350" y="4437063"/>
            <a:ext cx="3168650" cy="7143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9" grpId="1"/>
      <p:bldP spid="54280" grpId="0"/>
      <p:bldP spid="54282" grpId="0" animBg="1"/>
      <p:bldP spid="54283" grpId="0"/>
      <p:bldP spid="54284" grpId="0" animBg="1"/>
      <p:bldP spid="54286" grpId="0"/>
      <p:bldP spid="542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sk-SK" sz="4000">
                <a:latin typeface="Comic Sans MS" pitchFamily="66" charset="0"/>
              </a:rPr>
              <a:t>Aké stroje používajú ľudia dnes?</a:t>
            </a:r>
            <a:endParaRPr lang="cs-CZ" sz="4000">
              <a:latin typeface="Comic Sans MS" pitchFamily="66" charset="0"/>
            </a:endParaRPr>
          </a:p>
        </p:txBody>
      </p:sp>
      <p:sp>
        <p:nvSpPr>
          <p:cNvPr id="46086" name="AutoShape 6" descr="15"/>
          <p:cNvSpPr>
            <a:spLocks noChangeAspect="1" noChangeArrowheads="1"/>
          </p:cNvSpPr>
          <p:nvPr/>
        </p:nvSpPr>
        <p:spPr bwMode="auto">
          <a:xfrm>
            <a:off x="3143250" y="2357438"/>
            <a:ext cx="2857500" cy="2143125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46088" name="AutoShape 8" descr="15"/>
          <p:cNvSpPr>
            <a:spLocks noChangeAspect="1" noChangeArrowheads="1"/>
          </p:cNvSpPr>
          <p:nvPr/>
        </p:nvSpPr>
        <p:spPr bwMode="auto">
          <a:xfrm>
            <a:off x="3143250" y="2357438"/>
            <a:ext cx="2857500" cy="2143125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46090" name="AutoShape 10" descr="15"/>
          <p:cNvSpPr>
            <a:spLocks noChangeAspect="1" noChangeArrowheads="1"/>
          </p:cNvSpPr>
          <p:nvPr/>
        </p:nvSpPr>
        <p:spPr bwMode="auto">
          <a:xfrm>
            <a:off x="3143250" y="2357438"/>
            <a:ext cx="2857500" cy="2143125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46092" name="AutoShape 12" descr="16"/>
          <p:cNvSpPr>
            <a:spLocks noChangeAspect="1" noChangeArrowheads="1"/>
          </p:cNvSpPr>
          <p:nvPr/>
        </p:nvSpPr>
        <p:spPr bwMode="auto">
          <a:xfrm>
            <a:off x="3143250" y="2357438"/>
            <a:ext cx="2857500" cy="2143125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46094" name="AutoShape 14" descr="10"/>
          <p:cNvSpPr>
            <a:spLocks noChangeAspect="1" noChangeArrowheads="1"/>
          </p:cNvSpPr>
          <p:nvPr/>
        </p:nvSpPr>
        <p:spPr bwMode="auto">
          <a:xfrm>
            <a:off x="3143250" y="2357438"/>
            <a:ext cx="2857500" cy="2143125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pic>
        <p:nvPicPr>
          <p:cNvPr id="46103" name="Picture 23" descr="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4365625"/>
            <a:ext cx="2381250" cy="1790700"/>
          </a:xfrm>
          <a:prstGeom prst="rect">
            <a:avLst/>
          </a:prstGeom>
          <a:noFill/>
        </p:spPr>
      </p:pic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4427538" y="6237288"/>
            <a:ext cx="174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/>
              <a:t>Zavinovací lis</a:t>
            </a:r>
            <a:endParaRPr lang="cs-CZ"/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4716463" y="3702050"/>
            <a:ext cx="260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/>
              <a:t> </a:t>
            </a:r>
          </a:p>
          <a:p>
            <a:endParaRPr lang="cs-CZ"/>
          </a:p>
        </p:txBody>
      </p:sp>
      <p:pic>
        <p:nvPicPr>
          <p:cNvPr id="46111" name="Picture 31" descr="Zařízení Rofin Sin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84313"/>
            <a:ext cx="3333750" cy="4762500"/>
          </a:xfrm>
          <a:prstGeom prst="rect">
            <a:avLst/>
          </a:prstGeom>
          <a:noFill/>
        </p:spPr>
      </p:pic>
      <p:sp>
        <p:nvSpPr>
          <p:cNvPr id="46112" name="Text Box 32"/>
          <p:cNvSpPr txBox="1">
            <a:spLocks noChangeArrowheads="1"/>
          </p:cNvSpPr>
          <p:nvPr/>
        </p:nvSpPr>
        <p:spPr bwMode="auto">
          <a:xfrm>
            <a:off x="971550" y="6308725"/>
            <a:ext cx="237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/>
              <a:t>Laserová tlačiareň</a:t>
            </a:r>
            <a:endParaRPr lang="cs-CZ"/>
          </a:p>
        </p:txBody>
      </p:sp>
      <p:sp>
        <p:nvSpPr>
          <p:cNvPr id="46115" name="Text Box 35"/>
          <p:cNvSpPr txBox="1">
            <a:spLocks noChangeArrowheads="1"/>
          </p:cNvSpPr>
          <p:nvPr/>
        </p:nvSpPr>
        <p:spPr bwMode="auto">
          <a:xfrm>
            <a:off x="5292725" y="3860800"/>
            <a:ext cx="2571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/>
              <a:t>Počítače, notebooky</a:t>
            </a:r>
            <a:endParaRPr lang="cs-CZ"/>
          </a:p>
        </p:txBody>
      </p:sp>
      <p:grpSp>
        <p:nvGrpSpPr>
          <p:cNvPr id="46118" name="Group 38"/>
          <p:cNvGrpSpPr>
            <a:grpSpLocks/>
          </p:cNvGrpSpPr>
          <p:nvPr/>
        </p:nvGrpSpPr>
        <p:grpSpPr bwMode="auto">
          <a:xfrm>
            <a:off x="4140200" y="1557338"/>
            <a:ext cx="5003800" cy="2232025"/>
            <a:chOff x="2608" y="981"/>
            <a:chExt cx="3152" cy="1406"/>
          </a:xfrm>
        </p:grpSpPr>
        <p:pic>
          <p:nvPicPr>
            <p:cNvPr id="46114" name="Picture 34" descr="hp_notebook_11473840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72" y="981"/>
              <a:ext cx="1588" cy="1406"/>
            </a:xfrm>
            <a:prstGeom prst="rect">
              <a:avLst/>
            </a:prstGeom>
            <a:noFill/>
          </p:spPr>
        </p:pic>
        <p:pic>
          <p:nvPicPr>
            <p:cNvPr id="46117" name="Picture 37" descr="desktopPC_ilust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8" y="981"/>
              <a:ext cx="1562" cy="1406"/>
            </a:xfrm>
            <a:prstGeom prst="rect">
              <a:avLst/>
            </a:prstGeom>
            <a:noFill/>
          </p:spPr>
        </p:pic>
      </p:grpSp>
      <p:sp>
        <p:nvSpPr>
          <p:cNvPr id="46119" name="AutoShape 3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661025"/>
            <a:ext cx="1008063" cy="10795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Jednoduché stroje</a:t>
            </a:r>
            <a:endParaRPr 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800">
                <a:solidFill>
                  <a:schemeClr val="folHlink"/>
                </a:solidFill>
                <a:hlinkClick r:id="" action="ppaction://hlinkshowjump?jump=nextslide"/>
              </a:rPr>
              <a:t>Páka</a:t>
            </a:r>
            <a:r>
              <a:rPr lang="sk-SK" sz="2800"/>
              <a:t> – </a:t>
            </a:r>
            <a:r>
              <a:rPr lang="cs-CZ" sz="2800"/>
              <a:t>je to pevná tyč, která se otáča okolo pevného bodu nazývaného stred otáčania.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k-SK" sz="2800"/>
          </a:p>
          <a:p>
            <a:pPr>
              <a:lnSpc>
                <a:spcPct val="90000"/>
              </a:lnSpc>
            </a:pPr>
            <a:r>
              <a:rPr lang="sk-SK" sz="2800">
                <a:solidFill>
                  <a:schemeClr val="folHlink"/>
                </a:solidFill>
                <a:hlinkClick r:id="rId2" action="ppaction://hlinksldjump"/>
              </a:rPr>
              <a:t>Kladka</a:t>
            </a:r>
            <a:r>
              <a:rPr lang="sk-SK" sz="2800"/>
              <a:t> -l</a:t>
            </a:r>
            <a:r>
              <a:rPr lang="cs-CZ" sz="2800"/>
              <a:t>ano prechádzajúce cez otáčavý kotúč. Na jednej strane je pripevnené bremeno a na druhej strane pôsobí sila. </a:t>
            </a:r>
            <a:endParaRPr lang="sk-SK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k-SK" sz="2800"/>
          </a:p>
          <a:p>
            <a:pPr>
              <a:lnSpc>
                <a:spcPct val="90000"/>
              </a:lnSpc>
            </a:pPr>
            <a:r>
              <a:rPr lang="sk-SK" sz="2800">
                <a:solidFill>
                  <a:schemeClr val="folHlink"/>
                </a:solidFill>
                <a:hlinkClick r:id="rId3" action="ppaction://hlinksldjump"/>
              </a:rPr>
              <a:t>Naklonená rovina </a:t>
            </a:r>
            <a:r>
              <a:rPr lang="sk-SK" sz="2800"/>
              <a:t>– šikmá rovina, ktorá umožňuje ľahšie zdvíhanie predmetov.</a:t>
            </a:r>
            <a:endParaRPr lang="sk-SK" sz="280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endParaRPr lang="cs-CZ" sz="2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Páka</a:t>
            </a:r>
            <a:endParaRPr lang="cs-CZ"/>
          </a:p>
        </p:txBody>
      </p:sp>
      <p:pic>
        <p:nvPicPr>
          <p:cNvPr id="56328" name="Picture 8" descr="páka"/>
          <p:cNvPicPr>
            <a:picLocks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9050" y="1981200"/>
            <a:ext cx="6564313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Príklady využitia páky:</a:t>
            </a:r>
            <a:endParaRPr lang="cs-CZ"/>
          </a:p>
        </p:txBody>
      </p:sp>
      <p:pic>
        <p:nvPicPr>
          <p:cNvPr id="65541" name="Picture 5" descr="28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628775"/>
            <a:ext cx="3744913" cy="2557463"/>
          </a:xfrm>
          <a:prstGeom prst="rect">
            <a:avLst/>
          </a:prstGeom>
          <a:noFill/>
        </p:spPr>
      </p:pic>
      <p:pic>
        <p:nvPicPr>
          <p:cNvPr id="65550" name="Picture 14" descr="AL-DA54406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844925"/>
            <a:ext cx="2736850" cy="2500313"/>
          </a:xfrm>
          <a:prstGeom prst="rect">
            <a:avLst/>
          </a:prstGeom>
          <a:noFill/>
        </p:spPr>
      </p:pic>
      <p:pic>
        <p:nvPicPr>
          <p:cNvPr id="65552" name="Picture 16" descr="c30a1913acd8ab00f20d31f8b95e7c4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3816350"/>
            <a:ext cx="2808288" cy="2808288"/>
          </a:xfrm>
          <a:prstGeom prst="rect">
            <a:avLst/>
          </a:prstGeom>
          <a:noFill/>
        </p:spPr>
      </p:pic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107950" y="6613525"/>
            <a:ext cx="3673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000"/>
              <a:t>http://www.lacne-naradie.sk/noznice-na-plech-p-1478.html</a:t>
            </a:r>
          </a:p>
        </p:txBody>
      </p:sp>
      <p:pic>
        <p:nvPicPr>
          <p:cNvPr id="65555" name="Picture 19" descr="lena-furi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849688"/>
            <a:ext cx="2736850" cy="2736850"/>
          </a:xfrm>
          <a:prstGeom prst="rect">
            <a:avLst/>
          </a:prstGeom>
          <a:noFill/>
        </p:spPr>
      </p:pic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3995738" y="6613525"/>
            <a:ext cx="4899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000"/>
              <a:t>http://www.veba.sk/hracky-do-zahrady/5772-lena-furik-8000796063007.html</a:t>
            </a:r>
          </a:p>
        </p:txBody>
      </p:sp>
      <p:sp>
        <p:nvSpPr>
          <p:cNvPr id="65559" name="Rectangle 23"/>
          <p:cNvSpPr>
            <a:spLocks noChangeArrowheads="1"/>
          </p:cNvSpPr>
          <p:nvPr/>
        </p:nvSpPr>
        <p:spPr bwMode="auto">
          <a:xfrm>
            <a:off x="6659563" y="3789363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000"/>
              <a:t>http://www.gify.nou.cz/deti5.htm</a:t>
            </a:r>
          </a:p>
        </p:txBody>
      </p:sp>
      <p:sp>
        <p:nvSpPr>
          <p:cNvPr id="65560" name="AutoShape 2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88125" y="260350"/>
            <a:ext cx="2376488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/>
              <a:t>Jednoduché stroje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 descr="A1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33375"/>
            <a:ext cx="3203575" cy="2281238"/>
          </a:xfrm>
          <a:prstGeom prst="rect">
            <a:avLst/>
          </a:prstGeom>
          <a:noFill/>
        </p:spPr>
      </p:pic>
      <p:pic>
        <p:nvPicPr>
          <p:cNvPr id="50185" name="Picture 9" descr="Fixed pull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708275"/>
            <a:ext cx="3800475" cy="4032250"/>
          </a:xfrm>
          <a:prstGeom prst="rect">
            <a:avLst/>
          </a:prstGeom>
          <a:noFill/>
        </p:spPr>
      </p:pic>
      <p:pic>
        <p:nvPicPr>
          <p:cNvPr id="50187" name="Picture 11" descr="fotozvedakz5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350"/>
            <a:ext cx="3128963" cy="6597650"/>
          </a:xfrm>
          <a:prstGeom prst="rect">
            <a:avLst/>
          </a:prstGeom>
          <a:noFill/>
        </p:spPr>
      </p:pic>
      <p:sp>
        <p:nvSpPr>
          <p:cNvPr id="5018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Kladka</a:t>
            </a:r>
            <a:endParaRPr lang="cs-CZ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6613525"/>
            <a:ext cx="354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000"/>
              <a:t>http://www.skanar.sk/index.php?log=pk-kladka-murarska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6372225" y="6613525"/>
            <a:ext cx="2616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000"/>
              <a:t>http://rocnikovka.yc.cz/index.php?kde=2</a:t>
            </a: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5651500" y="0"/>
            <a:ext cx="330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000"/>
              <a:t>http://www.scholaludus.sk/new/ofv/2/galeriaA1.htm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úra">
  <a:themeElements>
    <a:clrScheme name="Textú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ú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ú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ú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ú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ú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ú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ú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ú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ú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512</TotalTime>
  <Words>205</Words>
  <Application>Microsoft Office PowerPoint</Application>
  <PresentationFormat>Prezentácia na obrazovke (4:3)</PresentationFormat>
  <Paragraphs>51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Tahoma</vt:lpstr>
      <vt:lpstr>Wingdings</vt:lpstr>
      <vt:lpstr>Comic Sans MS</vt:lpstr>
      <vt:lpstr>Textúra</vt:lpstr>
      <vt:lpstr>Prírodoveda – 4.ročník</vt:lpstr>
      <vt:lpstr>Snímka 2</vt:lpstr>
      <vt:lpstr>Práca ľudí v minulosti</vt:lpstr>
      <vt:lpstr>Kováčska dielňa:</vt:lpstr>
      <vt:lpstr>Aké stroje používajú ľudia dnes?</vt:lpstr>
      <vt:lpstr>Jednoduché stroje</vt:lpstr>
      <vt:lpstr>Páka</vt:lpstr>
      <vt:lpstr>Príklady využitia páky:</vt:lpstr>
      <vt:lpstr>Kladka</vt:lpstr>
      <vt:lpstr>Príklady využitia kladky:</vt:lpstr>
      <vt:lpstr>Naklonená rovina</vt:lpstr>
      <vt:lpstr>Napíš si poznámky:</vt:lpstr>
      <vt:lpstr>Ďakujem za pozornosť.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Prírodoveda</dc:title>
  <dc:creator>Zuzana Šlepecka</dc:creator>
  <cp:lastModifiedBy>ziak</cp:lastModifiedBy>
  <cp:revision>37</cp:revision>
  <dcterms:created xsi:type="dcterms:W3CDTF">2008-01-05T21:57:51Z</dcterms:created>
  <dcterms:modified xsi:type="dcterms:W3CDTF">2014-10-22T10:06:37Z</dcterms:modified>
</cp:coreProperties>
</file>